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67" r:id="rId14"/>
  </p:sldIdLst>
  <p:sldSz cx="18288000" cy="10287000"/>
  <p:notesSz cx="6858000" cy="9144000"/>
  <p:embeddedFontLst>
    <p:embeddedFont>
      <p:font typeface="Agrandir Narrow Bold" panose="020B0604020202020204" charset="0"/>
      <p:regular r:id="rId15"/>
    </p:embeddedFont>
    <p:embeddedFont>
      <p:font typeface="Days" panose="02000505050000020004" charset="0"/>
      <p:regular r:id="rId16"/>
    </p:embeddedFont>
    <p:embeddedFont>
      <p:font typeface="Open Sauce" panose="020B0604020202020204" charset="0"/>
      <p:regular r:id="rId17"/>
    </p:embeddedFont>
    <p:embeddedFont>
      <p:font typeface="Open Sauce Bold" panose="020B0604020202020204" charset="0"/>
      <p:regular r:id="rId18"/>
    </p:embeddedFont>
    <p:embeddedFont>
      <p:font typeface="Open Sauce Light" panose="020B0604020202020204" charset="0"/>
      <p:regular r:id="rId19"/>
    </p:embeddedFont>
    <p:embeddedFont>
      <p:font typeface="Open Sauce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75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1564160" y="6600889"/>
            <a:ext cx="9526284" cy="0"/>
          </a:xfrm>
          <a:prstGeom prst="line">
            <a:avLst/>
          </a:prstGeom>
          <a:ln w="76200" cap="rnd">
            <a:solidFill>
              <a:srgbClr val="F5F5F5"/>
            </a:solidFill>
            <a:prstDash val="solid"/>
            <a:headEnd type="none" w="sm" len="sm"/>
            <a:tailEnd type="none" w="sm" len="sm"/>
          </a:ln>
        </p:spPr>
      </p:sp>
      <p:sp>
        <p:nvSpPr>
          <p:cNvPr id="4" name="Freeform 4"/>
          <p:cNvSpPr/>
          <p:nvPr/>
        </p:nvSpPr>
        <p:spPr>
          <a:xfrm>
            <a:off x="821710" y="1028700"/>
            <a:ext cx="1071258" cy="651232"/>
          </a:xfrm>
          <a:custGeom>
            <a:avLst/>
            <a:gdLst/>
            <a:ahLst/>
            <a:cxnLst/>
            <a:rect l="l" t="t" r="r" b="b"/>
            <a:pathLst>
              <a:path w="1071258" h="651232">
                <a:moveTo>
                  <a:pt x="0" y="0"/>
                </a:moveTo>
                <a:lnTo>
                  <a:pt x="1071258" y="0"/>
                </a:lnTo>
                <a:lnTo>
                  <a:pt x="1071258" y="651232"/>
                </a:lnTo>
                <a:lnTo>
                  <a:pt x="0" y="651232"/>
                </a:lnTo>
                <a:lnTo>
                  <a:pt x="0" y="0"/>
                </a:lnTo>
                <a:close/>
              </a:path>
            </a:pathLst>
          </a:custGeom>
          <a:blipFill>
            <a:blip r:embed="rId3"/>
            <a:stretch>
              <a:fillRect/>
            </a:stretch>
          </a:blipFill>
        </p:spPr>
      </p:sp>
      <p:sp>
        <p:nvSpPr>
          <p:cNvPr id="5" name="TextBox 5"/>
          <p:cNvSpPr txBox="1"/>
          <p:nvPr/>
        </p:nvSpPr>
        <p:spPr>
          <a:xfrm>
            <a:off x="1564160" y="3648668"/>
            <a:ext cx="12173303" cy="1161912"/>
          </a:xfrm>
          <a:prstGeom prst="rect">
            <a:avLst/>
          </a:prstGeom>
        </p:spPr>
        <p:txBody>
          <a:bodyPr lIns="0" tIns="0" rIns="0" bIns="0" rtlCol="0" anchor="t">
            <a:spAutoFit/>
          </a:bodyPr>
          <a:lstStyle/>
          <a:p>
            <a:pPr algn="just">
              <a:lnSpc>
                <a:spcPts val="9063"/>
              </a:lnSpc>
            </a:pPr>
            <a:r>
              <a:rPr lang="en-US" sz="8239" spc="304">
                <a:solidFill>
                  <a:srgbClr val="FFFFFF"/>
                </a:solidFill>
                <a:latin typeface="Days"/>
                <a:ea typeface="Days"/>
                <a:cs typeface="Days"/>
                <a:sym typeface="Days"/>
              </a:rPr>
              <a:t>Image Captioning</a:t>
            </a:r>
          </a:p>
        </p:txBody>
      </p:sp>
      <p:sp>
        <p:nvSpPr>
          <p:cNvPr id="6" name="TextBox 6"/>
          <p:cNvSpPr txBox="1"/>
          <p:nvPr/>
        </p:nvSpPr>
        <p:spPr>
          <a:xfrm>
            <a:off x="1564160" y="4965634"/>
            <a:ext cx="13970403" cy="962133"/>
          </a:xfrm>
          <a:prstGeom prst="rect">
            <a:avLst/>
          </a:prstGeom>
        </p:spPr>
        <p:txBody>
          <a:bodyPr lIns="0" tIns="0" rIns="0" bIns="0" rtlCol="0" anchor="t">
            <a:spAutoFit/>
          </a:bodyPr>
          <a:lstStyle/>
          <a:p>
            <a:pPr algn="l">
              <a:lnSpc>
                <a:spcPts val="7434"/>
              </a:lnSpc>
            </a:pPr>
            <a:r>
              <a:rPr lang="en-US" sz="6758" spc="486">
                <a:solidFill>
                  <a:srgbClr val="FFFFFF"/>
                </a:solidFill>
                <a:latin typeface="Open Sauce Medium"/>
                <a:ea typeface="Open Sauce Medium"/>
                <a:cs typeface="Open Sauce Medium"/>
                <a:sym typeface="Open Sauce Medium"/>
              </a:rPr>
              <a:t>MEDICAL IMAGES (X-RAYS) </a:t>
            </a:r>
          </a:p>
        </p:txBody>
      </p:sp>
      <p:sp>
        <p:nvSpPr>
          <p:cNvPr id="7" name="TextBox 7"/>
          <p:cNvSpPr txBox="1"/>
          <p:nvPr/>
        </p:nvSpPr>
        <p:spPr>
          <a:xfrm>
            <a:off x="2136054" y="1125088"/>
            <a:ext cx="10360746" cy="397545"/>
          </a:xfrm>
          <a:prstGeom prst="rect">
            <a:avLst/>
          </a:prstGeom>
        </p:spPr>
        <p:txBody>
          <a:bodyPr wrap="square" lIns="0" tIns="0" rIns="0" bIns="0" rtlCol="0" anchor="t">
            <a:spAutoFit/>
          </a:bodyPr>
          <a:lstStyle/>
          <a:p>
            <a:pPr algn="l">
              <a:lnSpc>
                <a:spcPts val="3068"/>
              </a:lnSpc>
            </a:pPr>
            <a:r>
              <a:rPr lang="en-US" sz="2789" spc="209" dirty="0">
                <a:solidFill>
                  <a:srgbClr val="FFFFFF"/>
                </a:solidFill>
                <a:latin typeface="Agrandir Narrow Bold"/>
                <a:ea typeface="Agrandir Narrow Bold"/>
                <a:cs typeface="Agrandir Narrow Bold"/>
                <a:sym typeface="Agrandir Narrow Bold"/>
              </a:rPr>
              <a:t>Infosys </a:t>
            </a:r>
            <a:r>
              <a:rPr lang="en-US" sz="2789" spc="209" dirty="0" err="1">
                <a:solidFill>
                  <a:srgbClr val="FFFFFF"/>
                </a:solidFill>
                <a:latin typeface="Agrandir Narrow Bold"/>
                <a:ea typeface="Agrandir Narrow Bold"/>
                <a:cs typeface="Agrandir Narrow Bold"/>
                <a:sym typeface="Agrandir Narrow Bold"/>
              </a:rPr>
              <a:t>SpringBoard</a:t>
            </a:r>
            <a:r>
              <a:rPr lang="en-US" sz="2789" spc="209" dirty="0">
                <a:solidFill>
                  <a:srgbClr val="FFFFFF"/>
                </a:solidFill>
                <a:latin typeface="Agrandir Narrow Bold"/>
                <a:ea typeface="Agrandir Narrow Bold"/>
                <a:cs typeface="Agrandir Narrow Bold"/>
                <a:sym typeface="Agrandir Narrow Bold"/>
              </a:rPr>
              <a:t> Internship 4.0 </a:t>
            </a:r>
            <a:r>
              <a:rPr lang="en-US" sz="2500" spc="209" dirty="0">
                <a:solidFill>
                  <a:srgbClr val="FFFFFF"/>
                </a:solidFill>
                <a:latin typeface="Agrandir Narrow Bold"/>
                <a:ea typeface="Agrandir Narrow Bold"/>
                <a:cs typeface="Agrandir Narrow Bold"/>
                <a:sym typeface="Agrandir Narrow Bold"/>
              </a:rPr>
              <a:t>(June – July 2024)</a:t>
            </a:r>
          </a:p>
        </p:txBody>
      </p:sp>
      <p:sp>
        <p:nvSpPr>
          <p:cNvPr id="8" name="TextBox 8"/>
          <p:cNvSpPr txBox="1"/>
          <p:nvPr/>
        </p:nvSpPr>
        <p:spPr>
          <a:xfrm>
            <a:off x="1028700" y="8543989"/>
            <a:ext cx="6622111" cy="479111"/>
          </a:xfrm>
          <a:prstGeom prst="rect">
            <a:avLst/>
          </a:prstGeom>
        </p:spPr>
        <p:txBody>
          <a:bodyPr lIns="0" tIns="0" rIns="0" bIns="0" rtlCol="0" anchor="t">
            <a:spAutoFit/>
          </a:bodyPr>
          <a:lstStyle/>
          <a:p>
            <a:pPr algn="l">
              <a:lnSpc>
                <a:spcPts val="3068"/>
              </a:lnSpc>
            </a:pPr>
            <a:r>
              <a:rPr lang="en-US" sz="2789" spc="209">
                <a:solidFill>
                  <a:srgbClr val="FFFFFF"/>
                </a:solidFill>
                <a:latin typeface="Agrandir Narrow Bold"/>
                <a:ea typeface="Agrandir Narrow Bold"/>
                <a:cs typeface="Agrandir Narrow Bold"/>
                <a:sym typeface="Agrandir Narrow Bold"/>
              </a:rPr>
              <a:t>Intern Name : Boddupally Sanjana</a:t>
            </a:r>
          </a:p>
        </p:txBody>
      </p:sp>
      <p:sp>
        <p:nvSpPr>
          <p:cNvPr id="9" name="TextBox 9"/>
          <p:cNvSpPr txBox="1"/>
          <p:nvPr/>
        </p:nvSpPr>
        <p:spPr>
          <a:xfrm>
            <a:off x="1028700" y="9051675"/>
            <a:ext cx="6622111" cy="479111"/>
          </a:xfrm>
          <a:prstGeom prst="rect">
            <a:avLst/>
          </a:prstGeom>
        </p:spPr>
        <p:txBody>
          <a:bodyPr lIns="0" tIns="0" rIns="0" bIns="0" rtlCol="0" anchor="t">
            <a:spAutoFit/>
          </a:bodyPr>
          <a:lstStyle/>
          <a:p>
            <a:pPr algn="l">
              <a:lnSpc>
                <a:spcPts val="3068"/>
              </a:lnSpc>
            </a:pPr>
            <a:r>
              <a:rPr lang="en-US" sz="2789" spc="209">
                <a:solidFill>
                  <a:srgbClr val="FFFFFF"/>
                </a:solidFill>
                <a:latin typeface="Agrandir Narrow Bold"/>
                <a:ea typeface="Agrandir Narrow Bold"/>
                <a:cs typeface="Agrandir Narrow Bold"/>
                <a:sym typeface="Agrandir Narrow Bold"/>
              </a:rPr>
              <a:t>Mentor : Sudheer Kumar 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950948">
            <a:off x="-3423182" y="6610499"/>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6260" y="254000"/>
            <a:ext cx="9008385" cy="774700"/>
          </a:xfrm>
          <a:prstGeom prst="rect">
            <a:avLst/>
          </a:prstGeom>
        </p:spPr>
        <p:txBody>
          <a:bodyPr lIns="0" tIns="0" rIns="0" bIns="0" rtlCol="0" anchor="t">
            <a:spAutoFit/>
          </a:bodyPr>
          <a:lstStyle/>
          <a:p>
            <a:pPr algn="l">
              <a:lnSpc>
                <a:spcPts val="6049"/>
              </a:lnSpc>
            </a:pPr>
            <a:r>
              <a:rPr lang="en-US" sz="5499" spc="175">
                <a:solidFill>
                  <a:srgbClr val="000000"/>
                </a:solidFill>
                <a:latin typeface="Days"/>
                <a:ea typeface="Days"/>
                <a:cs typeface="Days"/>
                <a:sym typeface="Days"/>
              </a:rPr>
              <a:t>MODEL EVALUATION</a:t>
            </a:r>
          </a:p>
        </p:txBody>
      </p:sp>
      <p:pic>
        <p:nvPicPr>
          <p:cNvPr id="5" name="Picture 4">
            <a:extLst>
              <a:ext uri="{FF2B5EF4-FFF2-40B4-BE49-F238E27FC236}">
                <a16:creationId xmlns:a16="http://schemas.microsoft.com/office/drawing/2014/main" id="{8E006591-EC45-4CEE-1CB7-CFE76609F976}"/>
              </a:ext>
            </a:extLst>
          </p:cNvPr>
          <p:cNvPicPr>
            <a:picLocks noChangeAspect="1"/>
          </p:cNvPicPr>
          <p:nvPr/>
        </p:nvPicPr>
        <p:blipFill>
          <a:blip r:embed="rId4"/>
          <a:stretch>
            <a:fillRect/>
          </a:stretch>
        </p:blipFill>
        <p:spPr>
          <a:xfrm>
            <a:off x="3950870" y="1257300"/>
            <a:ext cx="9144000" cy="7254771"/>
          </a:xfrm>
          <a:prstGeom prst="rect">
            <a:avLst/>
          </a:prstGeom>
          <a:ln>
            <a:solidFill>
              <a:schemeClr val="tx1"/>
            </a:solidFill>
          </a:ln>
        </p:spPr>
      </p:pic>
      <p:sp>
        <p:nvSpPr>
          <p:cNvPr id="6" name="Text Box 2">
            <a:extLst>
              <a:ext uri="{FF2B5EF4-FFF2-40B4-BE49-F238E27FC236}">
                <a16:creationId xmlns:a16="http://schemas.microsoft.com/office/drawing/2014/main" id="{B45FFF40-5745-F0AF-BAEA-D703FFED86DC}"/>
              </a:ext>
            </a:extLst>
          </p:cNvPr>
          <p:cNvSpPr txBox="1">
            <a:spLocks noChangeArrowheads="1"/>
          </p:cNvSpPr>
          <p:nvPr/>
        </p:nvSpPr>
        <p:spPr bwMode="auto">
          <a:xfrm>
            <a:off x="5791200" y="8756173"/>
            <a:ext cx="6096000" cy="54705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Fig : Model Evaluation on Validation Set &amp; Plot </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6260" y="254000"/>
            <a:ext cx="9008385" cy="774700"/>
          </a:xfrm>
          <a:prstGeom prst="rect">
            <a:avLst/>
          </a:prstGeom>
        </p:spPr>
        <p:txBody>
          <a:bodyPr lIns="0" tIns="0" rIns="0" bIns="0" rtlCol="0" anchor="t">
            <a:spAutoFit/>
          </a:bodyPr>
          <a:lstStyle/>
          <a:p>
            <a:pPr algn="l">
              <a:lnSpc>
                <a:spcPts val="6049"/>
              </a:lnSpc>
            </a:pPr>
            <a:r>
              <a:rPr lang="en-US" sz="5499" spc="175">
                <a:solidFill>
                  <a:srgbClr val="000000"/>
                </a:solidFill>
                <a:latin typeface="Days"/>
                <a:ea typeface="Days"/>
                <a:cs typeface="Days"/>
                <a:sym typeface="Days"/>
              </a:rPr>
              <a:t>MODEL EVALUATION</a:t>
            </a:r>
          </a:p>
        </p:txBody>
      </p:sp>
      <p:pic>
        <p:nvPicPr>
          <p:cNvPr id="3" name="Picture 2">
            <a:extLst>
              <a:ext uri="{FF2B5EF4-FFF2-40B4-BE49-F238E27FC236}">
                <a16:creationId xmlns:a16="http://schemas.microsoft.com/office/drawing/2014/main" id="{E1DEFB37-8F93-23D2-D9F2-12A26319BFA4}"/>
              </a:ext>
            </a:extLst>
          </p:cNvPr>
          <p:cNvPicPr>
            <a:picLocks noChangeAspect="1"/>
          </p:cNvPicPr>
          <p:nvPr/>
        </p:nvPicPr>
        <p:blipFill>
          <a:blip r:embed="rId4"/>
          <a:stretch>
            <a:fillRect/>
          </a:stretch>
        </p:blipFill>
        <p:spPr>
          <a:xfrm>
            <a:off x="5665194" y="1885007"/>
            <a:ext cx="6770977" cy="5954411"/>
          </a:xfrm>
          <a:prstGeom prst="rect">
            <a:avLst/>
          </a:prstGeom>
          <a:ln>
            <a:solidFill>
              <a:schemeClr val="tx1"/>
            </a:solidFill>
          </a:ln>
        </p:spPr>
      </p:pic>
      <p:sp>
        <p:nvSpPr>
          <p:cNvPr id="7" name="Text Box 2">
            <a:extLst>
              <a:ext uri="{FF2B5EF4-FFF2-40B4-BE49-F238E27FC236}">
                <a16:creationId xmlns:a16="http://schemas.microsoft.com/office/drawing/2014/main" id="{6953CF17-FC6F-46FA-7A60-67287A38C00C}"/>
              </a:ext>
            </a:extLst>
          </p:cNvPr>
          <p:cNvSpPr txBox="1">
            <a:spLocks noChangeArrowheads="1"/>
          </p:cNvSpPr>
          <p:nvPr/>
        </p:nvSpPr>
        <p:spPr bwMode="auto">
          <a:xfrm>
            <a:off x="7162800" y="8394618"/>
            <a:ext cx="3698848" cy="60221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Fig 4.8 : BLEU Score</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28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273802" cy="8381525"/>
            <a:chOff x="0" y="0"/>
            <a:chExt cx="3756457" cy="2156145"/>
          </a:xfrm>
        </p:grpSpPr>
        <p:sp>
          <p:nvSpPr>
            <p:cNvPr id="4" name="Freeform 4"/>
            <p:cNvSpPr/>
            <p:nvPr/>
          </p:nvSpPr>
          <p:spPr>
            <a:xfrm>
              <a:off x="0" y="0"/>
              <a:ext cx="3756457" cy="2156146"/>
            </a:xfrm>
            <a:custGeom>
              <a:avLst/>
              <a:gdLst/>
              <a:ahLst/>
              <a:cxnLst/>
              <a:rect l="l" t="t" r="r" b="b"/>
              <a:pathLst>
                <a:path w="3756457" h="2156146">
                  <a:moveTo>
                    <a:pt x="0" y="0"/>
                  </a:moveTo>
                  <a:lnTo>
                    <a:pt x="3756457" y="0"/>
                  </a:lnTo>
                  <a:lnTo>
                    <a:pt x="3756457" y="2156146"/>
                  </a:lnTo>
                  <a:lnTo>
                    <a:pt x="0" y="2156146"/>
                  </a:lnTo>
                  <a:close/>
                </a:path>
              </a:pathLst>
            </a:custGeom>
            <a:solidFill>
              <a:srgbClr val="F5F5F5"/>
            </a:solidFill>
            <a:ln w="38100" cap="sq">
              <a:solidFill>
                <a:srgbClr val="202354"/>
              </a:solidFill>
              <a:prstDash val="solid"/>
              <a:miter/>
            </a:ln>
          </p:spPr>
        </p:sp>
        <p:sp>
          <p:nvSpPr>
            <p:cNvPr id="5" name="TextBox 5"/>
            <p:cNvSpPr txBox="1"/>
            <p:nvPr/>
          </p:nvSpPr>
          <p:spPr>
            <a:xfrm>
              <a:off x="0" y="-28575"/>
              <a:ext cx="3756457" cy="2184720"/>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2458803" y="2010730"/>
            <a:ext cx="5286305" cy="627380"/>
          </a:xfrm>
          <a:prstGeom prst="rect">
            <a:avLst/>
          </a:prstGeom>
        </p:spPr>
        <p:txBody>
          <a:bodyPr lIns="0" tIns="0" rIns="0" bIns="0" rtlCol="0" anchor="t">
            <a:spAutoFit/>
          </a:bodyPr>
          <a:lstStyle/>
          <a:p>
            <a:pPr algn="just">
              <a:lnSpc>
                <a:spcPts val="4840"/>
              </a:lnSpc>
            </a:pPr>
            <a:r>
              <a:rPr lang="en-US" sz="4400" spc="624" dirty="0">
                <a:solidFill>
                  <a:srgbClr val="000000"/>
                </a:solidFill>
                <a:latin typeface="Open Sauce Medium"/>
                <a:ea typeface="Open Sauce Medium"/>
                <a:cs typeface="Open Sauce Medium"/>
                <a:sym typeface="Open Sauce Medium"/>
              </a:rPr>
              <a:t>CONCLUSION</a:t>
            </a:r>
          </a:p>
        </p:txBody>
      </p:sp>
      <p:sp>
        <p:nvSpPr>
          <p:cNvPr id="7" name="TextBox 7"/>
          <p:cNvSpPr txBox="1"/>
          <p:nvPr/>
        </p:nvSpPr>
        <p:spPr>
          <a:xfrm>
            <a:off x="2458802" y="3260120"/>
            <a:ext cx="13390797" cy="5869684"/>
          </a:xfrm>
          <a:prstGeom prst="rect">
            <a:avLst/>
          </a:prstGeom>
        </p:spPr>
        <p:txBody>
          <a:bodyPr wrap="square" lIns="0" tIns="0" rIns="0" bIns="0" rtlCol="0" anchor="t">
            <a:spAutoFit/>
          </a:bodyPr>
          <a:lstStyle/>
          <a:p>
            <a:pPr algn="just">
              <a:lnSpc>
                <a:spcPts val="4189"/>
              </a:lnSpc>
            </a:pPr>
            <a:r>
              <a:rPr lang="en-US" sz="2700">
                <a:solidFill>
                  <a:srgbClr val="000000"/>
                </a:solidFill>
                <a:latin typeface="Open Sauce"/>
                <a:ea typeface="Open Sauce"/>
                <a:cs typeface="Open Sauce"/>
                <a:sym typeface="Open Sauce"/>
              </a:rPr>
              <a:t>	The </a:t>
            </a:r>
            <a:r>
              <a:rPr lang="en-US" sz="2700" dirty="0">
                <a:solidFill>
                  <a:srgbClr val="000000"/>
                </a:solidFill>
                <a:latin typeface="Open Sauce"/>
                <a:ea typeface="Open Sauce"/>
                <a:cs typeface="Open Sauce"/>
                <a:sym typeface="Open Sauce"/>
              </a:rPr>
              <a:t>image captioning project demonstrated promising initial results, achieving a high training accuracy of 78.54%, which indicates the model's capability to learn and understand the training data effectively. Despite the challenges of overfitting and the need for better generalization to unseen data, the model's ability to generate meaningful captions is evident. The average BLEU score of 0.2079 on the validation set highlights its potential in generating reasonably aligned captions. With further refinements such as implementing regularization techniques, tuning hyperparameters, and enhancing the preprocessing pipeline, the model's performance can be significantly improved. These initial successes provide a strong foundation for continued development and optimization, ultimately leading to a robust image captioning system.</a:t>
            </a:r>
          </a:p>
        </p:txBody>
      </p:sp>
      <p:sp>
        <p:nvSpPr>
          <p:cNvPr id="8" name="AutoShape 8"/>
          <p:cNvSpPr/>
          <p:nvPr/>
        </p:nvSpPr>
        <p:spPr>
          <a:xfrm flipH="1" flipV="1">
            <a:off x="-6359077" y="3086100"/>
            <a:ext cx="15156557" cy="0"/>
          </a:xfrm>
          <a:prstGeom prst="line">
            <a:avLst/>
          </a:prstGeom>
          <a:ln w="76200" cap="flat">
            <a:solidFill>
              <a:srgbClr val="C23A97"/>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AutoShape 3"/>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4" name="Group 4"/>
          <p:cNvGrpSpPr/>
          <p:nvPr/>
        </p:nvGrpSpPr>
        <p:grpSpPr>
          <a:xfrm>
            <a:off x="3026179" y="4115898"/>
            <a:ext cx="8938100" cy="2055203"/>
            <a:chOff x="0" y="0"/>
            <a:chExt cx="2354067" cy="541288"/>
          </a:xfrm>
        </p:grpSpPr>
        <p:sp>
          <p:nvSpPr>
            <p:cNvPr id="5" name="Freeform 5"/>
            <p:cNvSpPr/>
            <p:nvPr/>
          </p:nvSpPr>
          <p:spPr>
            <a:xfrm>
              <a:off x="0" y="0"/>
              <a:ext cx="2354067" cy="541288"/>
            </a:xfrm>
            <a:custGeom>
              <a:avLst/>
              <a:gdLst/>
              <a:ahLst/>
              <a:cxnLst/>
              <a:rect l="l" t="t" r="r" b="b"/>
              <a:pathLst>
                <a:path w="2354067" h="541288">
                  <a:moveTo>
                    <a:pt x="0" y="0"/>
                  </a:moveTo>
                  <a:lnTo>
                    <a:pt x="2354067" y="0"/>
                  </a:lnTo>
                  <a:lnTo>
                    <a:pt x="2354067" y="541288"/>
                  </a:lnTo>
                  <a:lnTo>
                    <a:pt x="0" y="541288"/>
                  </a:lnTo>
                  <a:close/>
                </a:path>
              </a:pathLst>
            </a:custGeom>
            <a:solidFill>
              <a:srgbClr val="000000">
                <a:alpha val="0"/>
              </a:srgbClr>
            </a:solidFill>
            <a:ln w="38100" cap="sq">
              <a:solidFill>
                <a:srgbClr val="F5F5F5"/>
              </a:solidFill>
              <a:prstDash val="solid"/>
              <a:miter/>
            </a:ln>
          </p:spPr>
        </p:sp>
        <p:sp>
          <p:nvSpPr>
            <p:cNvPr id="6" name="TextBox 6"/>
            <p:cNvSpPr txBox="1"/>
            <p:nvPr/>
          </p:nvSpPr>
          <p:spPr>
            <a:xfrm>
              <a:off x="0" y="-28575"/>
              <a:ext cx="2354067" cy="569863"/>
            </a:xfrm>
            <a:prstGeom prst="rect">
              <a:avLst/>
            </a:prstGeom>
          </p:spPr>
          <p:txBody>
            <a:bodyPr lIns="50800" tIns="50800" rIns="50800" bIns="50800" rtlCol="0" anchor="ctr"/>
            <a:lstStyle/>
            <a:p>
              <a:pPr algn="ctr">
                <a:lnSpc>
                  <a:spcPts val="1869"/>
                </a:lnSpc>
              </a:pPr>
              <a:endParaRPr/>
            </a:p>
          </p:txBody>
        </p:sp>
      </p:grpSp>
      <p:sp>
        <p:nvSpPr>
          <p:cNvPr id="7" name="TextBox 7"/>
          <p:cNvSpPr txBox="1"/>
          <p:nvPr/>
        </p:nvSpPr>
        <p:spPr>
          <a:xfrm>
            <a:off x="3707126" y="4575971"/>
            <a:ext cx="7239660" cy="1201733"/>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ea typeface="Open Sauce Medium"/>
                <a:cs typeface="Open Sauce Medium"/>
                <a:sym typeface="Open Sauce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275021" y="3549015"/>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a:ea typeface="Open Sauce"/>
                <a:cs typeface="Open Sauce"/>
                <a:sym typeface="Open Sauce"/>
              </a:rPr>
              <a:t>PROBLEM</a:t>
            </a:r>
          </a:p>
        </p:txBody>
      </p:sp>
      <p:sp>
        <p:nvSpPr>
          <p:cNvPr id="7" name="TextBox 7"/>
          <p:cNvSpPr txBox="1"/>
          <p:nvPr/>
        </p:nvSpPr>
        <p:spPr>
          <a:xfrm>
            <a:off x="8220224" y="2995395"/>
            <a:ext cx="9385488" cy="3796853"/>
          </a:xfrm>
          <a:prstGeom prst="rect">
            <a:avLst/>
          </a:prstGeom>
        </p:spPr>
        <p:txBody>
          <a:bodyPr lIns="0" tIns="0" rIns="0" bIns="0" rtlCol="0" anchor="t">
            <a:spAutoFit/>
          </a:bodyPr>
          <a:lstStyle/>
          <a:p>
            <a:pPr algn="just">
              <a:lnSpc>
                <a:spcPts val="5055"/>
              </a:lnSpc>
            </a:pPr>
            <a:r>
              <a:rPr lang="en-US" sz="3438">
                <a:solidFill>
                  <a:srgbClr val="000000"/>
                </a:solidFill>
                <a:latin typeface="Open Sauce Bold"/>
                <a:ea typeface="Open Sauce Bold"/>
                <a:cs typeface="Open Sauce Bold"/>
                <a:sym typeface="Open Sauce Bold"/>
              </a:rPr>
              <a:t>Develop a deep learning model to generate accurate and meaningful captions for X-ray images, automating the interpretation process to enhance efficiency and consistency in medical image analysis.</a:t>
            </a:r>
          </a:p>
        </p:txBody>
      </p:sp>
      <p:sp>
        <p:nvSpPr>
          <p:cNvPr id="8" name="TextBox 8"/>
          <p:cNvSpPr txBox="1"/>
          <p:nvPr/>
        </p:nvSpPr>
        <p:spPr>
          <a:xfrm>
            <a:off x="684604" y="4492688"/>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ea typeface="Open Sauce Medium"/>
                <a:cs typeface="Open Sauce Medium"/>
                <a:sym typeface="Open Sauce Medium"/>
              </a:rPr>
              <a:t>STATEMENT</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792958" y="1615489"/>
            <a:ext cx="16631786" cy="7422903"/>
            <a:chOff x="0" y="0"/>
            <a:chExt cx="4380388" cy="1955003"/>
          </a:xfrm>
        </p:grpSpPr>
        <p:sp>
          <p:nvSpPr>
            <p:cNvPr id="4" name="Freeform 4"/>
            <p:cNvSpPr/>
            <p:nvPr/>
          </p:nvSpPr>
          <p:spPr>
            <a:xfrm>
              <a:off x="0" y="0"/>
              <a:ext cx="4380388" cy="1955003"/>
            </a:xfrm>
            <a:custGeom>
              <a:avLst/>
              <a:gdLst/>
              <a:ahLst/>
              <a:cxnLst/>
              <a:rect l="l" t="t" r="r" b="b"/>
              <a:pathLst>
                <a:path w="4380388" h="1955003">
                  <a:moveTo>
                    <a:pt x="0" y="0"/>
                  </a:moveTo>
                  <a:lnTo>
                    <a:pt x="4380388" y="0"/>
                  </a:lnTo>
                  <a:lnTo>
                    <a:pt x="4380388" y="1955003"/>
                  </a:lnTo>
                  <a:lnTo>
                    <a:pt x="0" y="1955003"/>
                  </a:lnTo>
                  <a:close/>
                </a:path>
              </a:pathLst>
            </a:custGeom>
            <a:solidFill>
              <a:srgbClr val="F5F5F5"/>
            </a:solidFill>
            <a:ln cap="sq">
              <a:noFill/>
              <a:prstDash val="solid"/>
              <a:miter/>
            </a:ln>
          </p:spPr>
        </p:sp>
        <p:sp>
          <p:nvSpPr>
            <p:cNvPr id="5" name="TextBox 5"/>
            <p:cNvSpPr txBox="1"/>
            <p:nvPr/>
          </p:nvSpPr>
          <p:spPr>
            <a:xfrm>
              <a:off x="0" y="-28575"/>
              <a:ext cx="4380388" cy="1983578"/>
            </a:xfrm>
            <a:prstGeom prst="rect">
              <a:avLst/>
            </a:prstGeom>
          </p:spPr>
          <p:txBody>
            <a:bodyPr lIns="50800" tIns="50800" rIns="50800" bIns="50800" rtlCol="0" anchor="ctr"/>
            <a:lstStyle/>
            <a:p>
              <a:pPr algn="ctr">
                <a:lnSpc>
                  <a:spcPts val="1869"/>
                </a:lnSpc>
              </a:pPr>
              <a:endParaRPr/>
            </a:p>
          </p:txBody>
        </p:sp>
      </p:grpSp>
      <p:sp>
        <p:nvSpPr>
          <p:cNvPr id="6" name="Freeform 6"/>
          <p:cNvSpPr/>
          <p:nvPr/>
        </p:nvSpPr>
        <p:spPr>
          <a:xfrm>
            <a:off x="1028700" y="3547625"/>
            <a:ext cx="5669182" cy="3191750"/>
          </a:xfrm>
          <a:custGeom>
            <a:avLst/>
            <a:gdLst/>
            <a:ahLst/>
            <a:cxnLst/>
            <a:rect l="l" t="t" r="r" b="b"/>
            <a:pathLst>
              <a:path w="5669182" h="3191750">
                <a:moveTo>
                  <a:pt x="0" y="0"/>
                </a:moveTo>
                <a:lnTo>
                  <a:pt x="5669182" y="0"/>
                </a:lnTo>
                <a:lnTo>
                  <a:pt x="5669182" y="3191750"/>
                </a:lnTo>
                <a:lnTo>
                  <a:pt x="0" y="3191750"/>
                </a:lnTo>
                <a:lnTo>
                  <a:pt x="0" y="0"/>
                </a:lnTo>
                <a:close/>
              </a:path>
            </a:pathLst>
          </a:custGeom>
          <a:blipFill>
            <a:blip r:embed="rId3"/>
            <a:stretch>
              <a:fillRect/>
            </a:stretch>
          </a:blipFill>
        </p:spPr>
      </p:sp>
      <p:sp>
        <p:nvSpPr>
          <p:cNvPr id="7" name="TextBox 7"/>
          <p:cNvSpPr txBox="1"/>
          <p:nvPr/>
        </p:nvSpPr>
        <p:spPr>
          <a:xfrm>
            <a:off x="7120087" y="2182816"/>
            <a:ext cx="7722752" cy="784225"/>
          </a:xfrm>
          <a:prstGeom prst="rect">
            <a:avLst/>
          </a:prstGeom>
        </p:spPr>
        <p:txBody>
          <a:bodyPr lIns="0" tIns="0" rIns="0" bIns="0" rtlCol="0" anchor="t">
            <a:spAutoFit/>
          </a:bodyPr>
          <a:lstStyle/>
          <a:p>
            <a:pPr algn="just">
              <a:lnSpc>
                <a:spcPts val="6049"/>
              </a:lnSpc>
            </a:pPr>
            <a:r>
              <a:rPr lang="en-US" sz="5499" spc="175">
                <a:solidFill>
                  <a:srgbClr val="000000"/>
                </a:solidFill>
                <a:latin typeface="Open Sauce Medium"/>
                <a:ea typeface="Open Sauce Medium"/>
                <a:cs typeface="Open Sauce Medium"/>
                <a:sym typeface="Open Sauce Medium"/>
              </a:rPr>
              <a:t>IMAGE CAPTIONING</a:t>
            </a:r>
          </a:p>
        </p:txBody>
      </p:sp>
      <p:sp>
        <p:nvSpPr>
          <p:cNvPr id="8" name="TextBox 8"/>
          <p:cNvSpPr txBox="1"/>
          <p:nvPr/>
        </p:nvSpPr>
        <p:spPr>
          <a:xfrm>
            <a:off x="7120087" y="3208651"/>
            <a:ext cx="9502944" cy="5427679"/>
          </a:xfrm>
          <a:prstGeom prst="rect">
            <a:avLst/>
          </a:prstGeom>
        </p:spPr>
        <p:txBody>
          <a:bodyPr lIns="0" tIns="0" rIns="0" bIns="0" rtlCol="0" anchor="t">
            <a:spAutoFit/>
          </a:bodyPr>
          <a:lstStyle/>
          <a:p>
            <a:pPr algn="just">
              <a:lnSpc>
                <a:spcPts val="3334"/>
              </a:lnSpc>
            </a:pPr>
            <a:r>
              <a:rPr lang="en-US" sz="2268">
                <a:solidFill>
                  <a:srgbClr val="000000"/>
                </a:solidFill>
                <a:latin typeface="Open Sauce Bold"/>
                <a:ea typeface="Open Sauce Bold"/>
                <a:cs typeface="Open Sauce Bold"/>
                <a:sym typeface="Open Sauce Bold"/>
              </a:rPr>
              <a:t>Image Captioning is the process of automatically generating a textual description for an image using machine learning and computer vision techniques. This task involves understanding the content of the image, identifying key objects, actions, and scenes, and then expressing this understanding in natural language. Image captioning combines image processing and natural language processing, typically utilizing convolutional neural networks (CNNs) for extracting image features and recurrent neural networks (RNNs), like LSTMs, for generating coherent and contextually relevant sentences. The goal is to produce accurate, meaningful, and contextually appropriate descriptions that facilitate better understanding and communication of visual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38700" y="529925"/>
            <a:ext cx="16903242" cy="9170510"/>
            <a:chOff x="0" y="0"/>
            <a:chExt cx="4451883" cy="2415278"/>
          </a:xfrm>
        </p:grpSpPr>
        <p:sp>
          <p:nvSpPr>
            <p:cNvPr id="4" name="Freeform 4"/>
            <p:cNvSpPr/>
            <p:nvPr/>
          </p:nvSpPr>
          <p:spPr>
            <a:xfrm>
              <a:off x="0" y="0"/>
              <a:ext cx="4451883" cy="2415278"/>
            </a:xfrm>
            <a:custGeom>
              <a:avLst/>
              <a:gdLst/>
              <a:ahLst/>
              <a:cxnLst/>
              <a:rect l="l" t="t" r="r" b="b"/>
              <a:pathLst>
                <a:path w="4451883" h="2415278">
                  <a:moveTo>
                    <a:pt x="0" y="0"/>
                  </a:moveTo>
                  <a:lnTo>
                    <a:pt x="4451883" y="0"/>
                  </a:lnTo>
                  <a:lnTo>
                    <a:pt x="4451883" y="2415278"/>
                  </a:lnTo>
                  <a:lnTo>
                    <a:pt x="0" y="241527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51883" cy="2443853"/>
            </a:xfrm>
            <a:prstGeom prst="rect">
              <a:avLst/>
            </a:prstGeom>
          </p:spPr>
          <p:txBody>
            <a:bodyPr lIns="50800" tIns="50800" rIns="50800" bIns="50800" rtlCol="0" anchor="ctr"/>
            <a:lstStyle/>
            <a:p>
              <a:pPr algn="ctr">
                <a:lnSpc>
                  <a:spcPts val="1869"/>
                </a:lnSpc>
              </a:pPr>
              <a:endParaRPr/>
            </a:p>
          </p:txBody>
        </p:sp>
      </p:grpSp>
      <p:grpSp>
        <p:nvGrpSpPr>
          <p:cNvPr id="7" name="Group 7"/>
          <p:cNvGrpSpPr>
            <a:grpSpLocks noChangeAspect="1"/>
          </p:cNvGrpSpPr>
          <p:nvPr/>
        </p:nvGrpSpPr>
        <p:grpSpPr>
          <a:xfrm>
            <a:off x="8469692" y="2467483"/>
            <a:ext cx="369918" cy="3699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a:off x="8469692" y="4447221"/>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1" name="TextBox 11"/>
          <p:cNvSpPr txBox="1"/>
          <p:nvPr/>
        </p:nvSpPr>
        <p:spPr>
          <a:xfrm>
            <a:off x="9054139" y="2441888"/>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ea typeface="Open Sauce Medium"/>
                <a:cs typeface="Open Sauce Medium"/>
                <a:sym typeface="Open Sauce Medium"/>
              </a:rPr>
              <a:t>Medical Education</a:t>
            </a:r>
          </a:p>
        </p:txBody>
      </p:sp>
      <p:sp>
        <p:nvSpPr>
          <p:cNvPr id="12" name="TextBox 12"/>
          <p:cNvSpPr txBox="1"/>
          <p:nvPr/>
        </p:nvSpPr>
        <p:spPr>
          <a:xfrm>
            <a:off x="9054139" y="4401675"/>
            <a:ext cx="6584765" cy="480060"/>
          </a:xfrm>
          <a:prstGeom prst="rect">
            <a:avLst/>
          </a:prstGeom>
        </p:spPr>
        <p:txBody>
          <a:bodyPr lIns="0" tIns="0" rIns="0" bIns="0" rtlCol="0" anchor="t">
            <a:spAutoFit/>
          </a:bodyPr>
          <a:lstStyle/>
          <a:p>
            <a:pPr algn="l">
              <a:lnSpc>
                <a:spcPts val="3630"/>
              </a:lnSpc>
            </a:pPr>
            <a:r>
              <a:rPr lang="en-US" sz="3300" spc="105">
                <a:solidFill>
                  <a:srgbClr val="000000"/>
                </a:solidFill>
                <a:latin typeface="Open Sauce Medium"/>
                <a:ea typeface="Open Sauce Medium"/>
                <a:cs typeface="Open Sauce Medium"/>
                <a:sym typeface="Open Sauce Medium"/>
              </a:rPr>
              <a:t>Automated CCTV Monitoring </a:t>
            </a:r>
          </a:p>
        </p:txBody>
      </p:sp>
      <p:sp>
        <p:nvSpPr>
          <p:cNvPr id="13" name="TextBox 13"/>
          <p:cNvSpPr txBox="1"/>
          <p:nvPr/>
        </p:nvSpPr>
        <p:spPr>
          <a:xfrm>
            <a:off x="9054139" y="2971274"/>
            <a:ext cx="7022611" cy="1039749"/>
          </a:xfrm>
          <a:prstGeom prst="rect">
            <a:avLst/>
          </a:prstGeom>
        </p:spPr>
        <p:txBody>
          <a:bodyPr lIns="0" tIns="0" rIns="0" bIns="0" rtlCol="0" anchor="t">
            <a:spAutoFit/>
          </a:bodyPr>
          <a:lstStyle/>
          <a:p>
            <a:pPr algn="l">
              <a:lnSpc>
                <a:spcPts val="2792"/>
              </a:lnSpc>
            </a:pPr>
            <a:r>
              <a:rPr lang="en-US" sz="1899" dirty="0">
                <a:solidFill>
                  <a:srgbClr val="000000"/>
                </a:solidFill>
                <a:latin typeface="Open Sauce Light"/>
                <a:ea typeface="Open Sauce Light"/>
                <a:cs typeface="Open Sauce Light"/>
                <a:sym typeface="Open Sauce Light"/>
              </a:rPr>
              <a:t>Helps medical students and trainees learn by providing detailed, consistent descriptions of images for study and reference.</a:t>
            </a:r>
          </a:p>
        </p:txBody>
      </p:sp>
      <p:sp>
        <p:nvSpPr>
          <p:cNvPr id="14" name="TextBox 14"/>
          <p:cNvSpPr txBox="1"/>
          <p:nvPr/>
        </p:nvSpPr>
        <p:spPr>
          <a:xfrm>
            <a:off x="8990159" y="5002279"/>
            <a:ext cx="7022611" cy="1039749"/>
          </a:xfrm>
          <a:prstGeom prst="rect">
            <a:avLst/>
          </a:prstGeom>
        </p:spPr>
        <p:txBody>
          <a:bodyPr lIns="0" tIns="0" rIns="0" bIns="0" rtlCol="0" anchor="t">
            <a:spAutoFit/>
          </a:bodyPr>
          <a:lstStyle/>
          <a:p>
            <a:pPr algn="l">
              <a:lnSpc>
                <a:spcPts val="2792"/>
              </a:lnSpc>
            </a:pPr>
            <a:r>
              <a:rPr lang="en-US" sz="1899" dirty="0">
                <a:solidFill>
                  <a:srgbClr val="000000"/>
                </a:solidFill>
                <a:latin typeface="Open Sauce Light"/>
                <a:ea typeface="Open Sauce Light"/>
                <a:cs typeface="Open Sauce Light"/>
                <a:sym typeface="Open Sauce Light"/>
              </a:rPr>
              <a:t> Image captioning can enhance CCTV systems by providing automated, </a:t>
            </a:r>
            <a:r>
              <a:rPr lang="en-US" sz="1899" dirty="0" err="1">
                <a:solidFill>
                  <a:srgbClr val="000000"/>
                </a:solidFill>
                <a:latin typeface="Open Sauce Light"/>
                <a:ea typeface="Open Sauce Light"/>
                <a:cs typeface="Open Sauce Light"/>
                <a:sym typeface="Open Sauce Light"/>
              </a:rPr>
              <a:t>realtime</a:t>
            </a:r>
            <a:r>
              <a:rPr lang="en-US" sz="1899" dirty="0">
                <a:solidFill>
                  <a:srgbClr val="000000"/>
                </a:solidFill>
                <a:latin typeface="Open Sauce Light"/>
                <a:ea typeface="Open Sauce Light"/>
                <a:cs typeface="Open Sauce Light"/>
                <a:sym typeface="Open Sauce Light"/>
              </a:rPr>
              <a:t> descriptions of captured scenes. This technology helps in identifying and reporting incidents .</a:t>
            </a:r>
          </a:p>
        </p:txBody>
      </p:sp>
      <p:grpSp>
        <p:nvGrpSpPr>
          <p:cNvPr id="15" name="Group 15"/>
          <p:cNvGrpSpPr>
            <a:grpSpLocks noChangeAspect="1"/>
          </p:cNvGrpSpPr>
          <p:nvPr/>
        </p:nvGrpSpPr>
        <p:grpSpPr>
          <a:xfrm>
            <a:off x="8469692" y="6360189"/>
            <a:ext cx="369918" cy="3699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9054139" y="6355762"/>
            <a:ext cx="6584765"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ea typeface="Open Sauce Medium"/>
                <a:cs typeface="Open Sauce Medium"/>
                <a:sym typeface="Open Sauce Medium"/>
              </a:rPr>
              <a:t>Destination Image Captioning</a:t>
            </a:r>
          </a:p>
        </p:txBody>
      </p:sp>
      <p:sp>
        <p:nvSpPr>
          <p:cNvPr id="18" name="TextBox 18"/>
          <p:cNvSpPr txBox="1"/>
          <p:nvPr/>
        </p:nvSpPr>
        <p:spPr>
          <a:xfrm>
            <a:off x="9054139" y="6962066"/>
            <a:ext cx="7022611" cy="687324"/>
          </a:xfrm>
          <a:prstGeom prst="rect">
            <a:avLst/>
          </a:prstGeom>
        </p:spPr>
        <p:txBody>
          <a:bodyPr lIns="0" tIns="0" rIns="0" bIns="0" rtlCol="0" anchor="t">
            <a:spAutoFit/>
          </a:bodyPr>
          <a:lstStyle/>
          <a:p>
            <a:pPr algn="l">
              <a:lnSpc>
                <a:spcPts val="2792"/>
              </a:lnSpc>
            </a:pPr>
            <a:r>
              <a:rPr lang="en-US" sz="1899" dirty="0">
                <a:solidFill>
                  <a:srgbClr val="000000"/>
                </a:solidFill>
                <a:latin typeface="Open Sauce Light"/>
                <a:ea typeface="Open Sauce Light"/>
                <a:cs typeface="Open Sauce Light"/>
                <a:sym typeface="Open Sauce Light"/>
              </a:rPr>
              <a:t>Travel Guide AI leverages image captioning to provide detailed descriptions and highlights of travel destinations.</a:t>
            </a:r>
          </a:p>
        </p:txBody>
      </p:sp>
      <p:sp>
        <p:nvSpPr>
          <p:cNvPr id="19" name="TextBox 19"/>
          <p:cNvSpPr txBox="1"/>
          <p:nvPr/>
        </p:nvSpPr>
        <p:spPr>
          <a:xfrm>
            <a:off x="1840117" y="4425871"/>
            <a:ext cx="6162850" cy="888159"/>
          </a:xfrm>
          <a:prstGeom prst="rect">
            <a:avLst/>
          </a:prstGeom>
        </p:spPr>
        <p:txBody>
          <a:bodyPr lIns="0" tIns="0" rIns="0" bIns="0" rtlCol="0" anchor="t">
            <a:spAutoFit/>
          </a:bodyPr>
          <a:lstStyle/>
          <a:p>
            <a:pPr algn="l">
              <a:lnSpc>
                <a:spcPts val="6802"/>
              </a:lnSpc>
            </a:pPr>
            <a:r>
              <a:rPr lang="en-US" sz="6183" spc="197">
                <a:solidFill>
                  <a:srgbClr val="000000"/>
                </a:solidFill>
                <a:latin typeface="Days"/>
                <a:ea typeface="Days"/>
                <a:cs typeface="Days"/>
                <a:sym typeface="Days"/>
              </a:rPr>
              <a:t>USE CASES</a:t>
            </a:r>
          </a:p>
        </p:txBody>
      </p:sp>
      <p:sp>
        <p:nvSpPr>
          <p:cNvPr id="20" name="AutoShape 20"/>
          <p:cNvSpPr/>
          <p:nvPr/>
        </p:nvSpPr>
        <p:spPr>
          <a:xfrm flipH="1" flipV="1">
            <a:off x="-7578278" y="5828919"/>
            <a:ext cx="15156557" cy="0"/>
          </a:xfrm>
          <a:prstGeom prst="line">
            <a:avLst/>
          </a:prstGeom>
          <a:ln w="76200" cap="flat">
            <a:solidFill>
              <a:srgbClr val="C23A97"/>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id="3" name="Group 3"/>
          <p:cNvGrpSpPr/>
          <p:nvPr/>
        </p:nvGrpSpPr>
        <p:grpSpPr>
          <a:xfrm>
            <a:off x="1270035" y="-1126670"/>
            <a:ext cx="7015976" cy="12171720"/>
            <a:chOff x="0" y="0"/>
            <a:chExt cx="1455146" cy="2524471"/>
          </a:xfrm>
        </p:grpSpPr>
        <p:sp>
          <p:nvSpPr>
            <p:cNvPr id="4" name="Freeform 4"/>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cap="sq">
              <a:noFill/>
              <a:prstDash val="solid"/>
              <a:miter/>
            </a:ln>
          </p:spPr>
        </p:sp>
        <p:sp>
          <p:nvSpPr>
            <p:cNvPr id="5" name="TextBox 5"/>
            <p:cNvSpPr txBox="1"/>
            <p:nvPr/>
          </p:nvSpPr>
          <p:spPr>
            <a:xfrm>
              <a:off x="0" y="-28575"/>
              <a:ext cx="1455146" cy="2553046"/>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7863420" y="4240249"/>
            <a:ext cx="15156557" cy="0"/>
          </a:xfrm>
          <a:prstGeom prst="line">
            <a:avLst/>
          </a:prstGeom>
          <a:ln w="76200" cap="flat">
            <a:solidFill>
              <a:srgbClr val="C23A97"/>
            </a:solidFill>
            <a:prstDash val="solid"/>
            <a:headEnd type="none" w="sm" len="sm"/>
            <a:tailEnd type="none" w="sm" len="sm"/>
          </a:ln>
        </p:spPr>
      </p:sp>
      <p:sp>
        <p:nvSpPr>
          <p:cNvPr id="7" name="Freeform 7"/>
          <p:cNvSpPr/>
          <p:nvPr/>
        </p:nvSpPr>
        <p:spPr>
          <a:xfrm>
            <a:off x="9640619" y="700079"/>
            <a:ext cx="7618681" cy="3845505"/>
          </a:xfrm>
          <a:custGeom>
            <a:avLst/>
            <a:gdLst/>
            <a:ahLst/>
            <a:cxnLst/>
            <a:rect l="l" t="t" r="r" b="b"/>
            <a:pathLst>
              <a:path w="7618681" h="3845505">
                <a:moveTo>
                  <a:pt x="0" y="0"/>
                </a:moveTo>
                <a:lnTo>
                  <a:pt x="7618681" y="0"/>
                </a:lnTo>
                <a:lnTo>
                  <a:pt x="7618681" y="3845505"/>
                </a:lnTo>
                <a:lnTo>
                  <a:pt x="0" y="3845505"/>
                </a:lnTo>
                <a:lnTo>
                  <a:pt x="0" y="0"/>
                </a:lnTo>
                <a:close/>
              </a:path>
            </a:pathLst>
          </a:custGeom>
          <a:blipFill>
            <a:blip r:embed="rId3"/>
            <a:stretch>
              <a:fillRect/>
            </a:stretch>
          </a:blipFill>
        </p:spPr>
      </p:sp>
      <p:sp>
        <p:nvSpPr>
          <p:cNvPr id="8" name="Freeform 8"/>
          <p:cNvSpPr/>
          <p:nvPr/>
        </p:nvSpPr>
        <p:spPr>
          <a:xfrm>
            <a:off x="9640619" y="5557987"/>
            <a:ext cx="7618681" cy="3955365"/>
          </a:xfrm>
          <a:custGeom>
            <a:avLst/>
            <a:gdLst/>
            <a:ahLst/>
            <a:cxnLst/>
            <a:rect l="l" t="t" r="r" b="b"/>
            <a:pathLst>
              <a:path w="7618681" h="3955365">
                <a:moveTo>
                  <a:pt x="0" y="0"/>
                </a:moveTo>
                <a:lnTo>
                  <a:pt x="7618681" y="0"/>
                </a:lnTo>
                <a:lnTo>
                  <a:pt x="7618681" y="3955365"/>
                </a:lnTo>
                <a:lnTo>
                  <a:pt x="0" y="3955365"/>
                </a:lnTo>
                <a:lnTo>
                  <a:pt x="0" y="0"/>
                </a:lnTo>
                <a:close/>
              </a:path>
            </a:pathLst>
          </a:custGeom>
          <a:blipFill>
            <a:blip r:embed="rId4"/>
            <a:stretch>
              <a:fillRect/>
            </a:stretch>
          </a:blipFill>
        </p:spPr>
      </p:sp>
      <p:sp>
        <p:nvSpPr>
          <p:cNvPr id="9" name="TextBox 9"/>
          <p:cNvSpPr txBox="1"/>
          <p:nvPr/>
        </p:nvSpPr>
        <p:spPr>
          <a:xfrm>
            <a:off x="2211640" y="4550794"/>
            <a:ext cx="4628285" cy="5252466"/>
          </a:xfrm>
          <a:prstGeom prst="rect">
            <a:avLst/>
          </a:prstGeom>
        </p:spPr>
        <p:txBody>
          <a:bodyPr lIns="0" tIns="0" rIns="0" bIns="0" rtlCol="0" anchor="t">
            <a:spAutoFit/>
          </a:bodyPr>
          <a:lstStyle/>
          <a:p>
            <a:pPr algn="just">
              <a:lnSpc>
                <a:spcPts val="3527"/>
              </a:lnSpc>
            </a:pPr>
            <a:r>
              <a:rPr lang="en-US" sz="2399">
                <a:solidFill>
                  <a:srgbClr val="000000"/>
                </a:solidFill>
                <a:latin typeface="Open Sauce Bold"/>
                <a:ea typeface="Open Sauce Bold"/>
                <a:cs typeface="Open Sauce Bold"/>
                <a:sym typeface="Open Sauce Bold"/>
              </a:rPr>
              <a:t>The ROCO dataset is a Medical images dataset that provides Radiology &amp; Non Radiology image-caption pairs essential for training and evaluating the image captioning model. This dataset encompasses a variety of images, each associated with descriptive captions.</a:t>
            </a:r>
          </a:p>
          <a:p>
            <a:pPr algn="l">
              <a:lnSpc>
                <a:spcPts val="2646"/>
              </a:lnSpc>
            </a:pPr>
            <a:endParaRPr lang="en-US" sz="2399">
              <a:solidFill>
                <a:srgbClr val="000000"/>
              </a:solidFill>
              <a:latin typeface="Open Sauce Bold"/>
              <a:ea typeface="Open Sauce Bold"/>
              <a:cs typeface="Open Sauce Bold"/>
              <a:sym typeface="Open Sauce Bold"/>
            </a:endParaRPr>
          </a:p>
        </p:txBody>
      </p:sp>
      <p:sp>
        <p:nvSpPr>
          <p:cNvPr id="10" name="TextBox 10"/>
          <p:cNvSpPr txBox="1"/>
          <p:nvPr/>
        </p:nvSpPr>
        <p:spPr>
          <a:xfrm>
            <a:off x="2211640" y="2891532"/>
            <a:ext cx="5473970" cy="962660"/>
          </a:xfrm>
          <a:prstGeom prst="rect">
            <a:avLst/>
          </a:prstGeom>
        </p:spPr>
        <p:txBody>
          <a:bodyPr lIns="0" tIns="0" rIns="0" bIns="0" rtlCol="0" anchor="t">
            <a:spAutoFit/>
          </a:bodyPr>
          <a:lstStyle/>
          <a:p>
            <a:pPr algn="l">
              <a:lnSpc>
                <a:spcPts val="7479"/>
              </a:lnSpc>
            </a:pPr>
            <a:r>
              <a:rPr lang="en-US" sz="6799" spc="768">
                <a:solidFill>
                  <a:srgbClr val="000000"/>
                </a:solidFill>
                <a:latin typeface="Open Sauce Medium"/>
                <a:ea typeface="Open Sauce Medium"/>
                <a:cs typeface="Open Sauce Medium"/>
                <a:sym typeface="Open Sauce Medium"/>
              </a:rPr>
              <a:t>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72247" y="476205"/>
            <a:ext cx="16356212" cy="9548286"/>
            <a:chOff x="0" y="0"/>
            <a:chExt cx="4307809" cy="2514775"/>
          </a:xfrm>
        </p:grpSpPr>
        <p:sp>
          <p:nvSpPr>
            <p:cNvPr id="4" name="Freeform 4"/>
            <p:cNvSpPr/>
            <p:nvPr/>
          </p:nvSpPr>
          <p:spPr>
            <a:xfrm>
              <a:off x="0" y="0"/>
              <a:ext cx="4307809" cy="2514775"/>
            </a:xfrm>
            <a:custGeom>
              <a:avLst/>
              <a:gdLst/>
              <a:ahLst/>
              <a:cxnLst/>
              <a:rect l="l" t="t" r="r" b="b"/>
              <a:pathLst>
                <a:path w="4307809" h="2514775">
                  <a:moveTo>
                    <a:pt x="0" y="0"/>
                  </a:moveTo>
                  <a:lnTo>
                    <a:pt x="4307809" y="0"/>
                  </a:lnTo>
                  <a:lnTo>
                    <a:pt x="4307809" y="2514775"/>
                  </a:lnTo>
                  <a:lnTo>
                    <a:pt x="0" y="2514775"/>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307809" cy="2543350"/>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14598328" y="40378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11757566"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8916804" y="40378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5790961" y="40378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5" name="Group 15"/>
          <p:cNvGrpSpPr>
            <a:grpSpLocks noChangeAspect="1"/>
          </p:cNvGrpSpPr>
          <p:nvPr/>
        </p:nvGrpSpPr>
        <p:grpSpPr>
          <a:xfrm rot="5400000">
            <a:off x="3278453" y="40378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1261754" y="4724458"/>
            <a:ext cx="2736463" cy="344805"/>
          </a:xfrm>
          <a:prstGeom prst="rect">
            <a:avLst/>
          </a:prstGeom>
        </p:spPr>
        <p:txBody>
          <a:bodyPr lIns="0" tIns="0" rIns="0" bIns="0" rtlCol="0" anchor="t">
            <a:spAutoFit/>
          </a:bodyPr>
          <a:lstStyle/>
          <a:p>
            <a:pPr algn="ctr">
              <a:lnSpc>
                <a:spcPts val="2640"/>
              </a:lnSpc>
            </a:pPr>
            <a:r>
              <a:rPr lang="en-US" sz="2400" spc="76">
                <a:solidFill>
                  <a:srgbClr val="000000"/>
                </a:solidFill>
                <a:latin typeface="Open Sauce Medium"/>
                <a:ea typeface="Open Sauce Medium"/>
                <a:cs typeface="Open Sauce Medium"/>
                <a:sym typeface="Open Sauce Medium"/>
              </a:rPr>
              <a:t>INPUT LAYERS</a:t>
            </a:r>
          </a:p>
        </p:txBody>
      </p:sp>
      <p:sp>
        <p:nvSpPr>
          <p:cNvPr id="18" name="TextBox 18"/>
          <p:cNvSpPr txBox="1"/>
          <p:nvPr/>
        </p:nvSpPr>
        <p:spPr>
          <a:xfrm>
            <a:off x="11150760" y="4687200"/>
            <a:ext cx="2736463" cy="101155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ea typeface="Open Sauce Medium"/>
                <a:cs typeface="Open Sauce Medium"/>
                <a:sym typeface="Open Sauce Medium"/>
              </a:rPr>
              <a:t>DECODER (COMBINING BOTH INPUTS)</a:t>
            </a:r>
          </a:p>
        </p:txBody>
      </p:sp>
      <p:sp>
        <p:nvSpPr>
          <p:cNvPr id="19" name="TextBox 19"/>
          <p:cNvSpPr txBox="1"/>
          <p:nvPr/>
        </p:nvSpPr>
        <p:spPr>
          <a:xfrm>
            <a:off x="4509115" y="4687200"/>
            <a:ext cx="3138488" cy="678180"/>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ea typeface="Open Sauce Medium"/>
                <a:cs typeface="Open Sauce Medium"/>
                <a:sym typeface="Open Sauce Medium"/>
              </a:rPr>
              <a:t>FEATURE EXTRACTOR (CNN)</a:t>
            </a:r>
          </a:p>
        </p:txBody>
      </p:sp>
      <p:sp>
        <p:nvSpPr>
          <p:cNvPr id="20" name="TextBox 20"/>
          <p:cNvSpPr txBox="1"/>
          <p:nvPr/>
        </p:nvSpPr>
        <p:spPr>
          <a:xfrm>
            <a:off x="4509115" y="5429388"/>
            <a:ext cx="3138488" cy="3751707"/>
          </a:xfrm>
          <a:prstGeom prst="rect">
            <a:avLst/>
          </a:prstGeom>
        </p:spPr>
        <p:txBody>
          <a:bodyPr lIns="0" tIns="0" rIns="0" bIns="0" rtlCol="0" anchor="t">
            <a:spAutoFit/>
          </a:bodyPr>
          <a:lstStyle/>
          <a:p>
            <a:pPr algn="just">
              <a:lnSpc>
                <a:spcPts val="2499"/>
              </a:lnSpc>
            </a:pPr>
            <a:r>
              <a:rPr lang="en-US" sz="1700">
                <a:solidFill>
                  <a:srgbClr val="000000"/>
                </a:solidFill>
                <a:latin typeface="Open Sauce Bold"/>
                <a:ea typeface="Open Sauce Bold"/>
                <a:cs typeface="Open Sauce Bold"/>
                <a:sym typeface="Open Sauce Bold"/>
              </a:rPr>
              <a:t>The feature extractor (CNN) uses a pretrained InceptionV3 model with global average pooling to reduce spatial dimensions, keeping layers nontrainable to prevent overfitting. The output is then passed through a dense layer with 256 units and ReLU activation to produce the feature vector (fe2).</a:t>
            </a:r>
          </a:p>
        </p:txBody>
      </p:sp>
      <p:sp>
        <p:nvSpPr>
          <p:cNvPr id="21" name="TextBox 21"/>
          <p:cNvSpPr txBox="1"/>
          <p:nvPr/>
        </p:nvSpPr>
        <p:spPr>
          <a:xfrm>
            <a:off x="8158500" y="4687200"/>
            <a:ext cx="2992260" cy="101155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ea typeface="Open Sauce Medium"/>
                <a:cs typeface="Open Sauce Medium"/>
                <a:sym typeface="Open Sauce Medium"/>
              </a:rPr>
              <a:t>SEQUENCE PROCESSOR (LSTM):</a:t>
            </a:r>
          </a:p>
        </p:txBody>
      </p:sp>
      <p:sp>
        <p:nvSpPr>
          <p:cNvPr id="22" name="TextBox 22"/>
          <p:cNvSpPr txBox="1"/>
          <p:nvPr/>
        </p:nvSpPr>
        <p:spPr>
          <a:xfrm>
            <a:off x="8158500" y="5660655"/>
            <a:ext cx="2662086" cy="3123057"/>
          </a:xfrm>
          <a:prstGeom prst="rect">
            <a:avLst/>
          </a:prstGeom>
        </p:spPr>
        <p:txBody>
          <a:bodyPr lIns="0" tIns="0" rIns="0" bIns="0" rtlCol="0" anchor="t">
            <a:spAutoFit/>
          </a:bodyPr>
          <a:lstStyle/>
          <a:p>
            <a:pPr algn="just">
              <a:lnSpc>
                <a:spcPts val="2499"/>
              </a:lnSpc>
            </a:pPr>
            <a:r>
              <a:rPr lang="en-US" sz="1700">
                <a:solidFill>
                  <a:srgbClr val="000000"/>
                </a:solidFill>
                <a:latin typeface="Open Sauce Bold"/>
                <a:ea typeface="Open Sauce Bold"/>
                <a:cs typeface="Open Sauce Bold"/>
                <a:sym typeface="Open Sauce Bold"/>
              </a:rPr>
              <a:t>The embedding layer maps words to 256-dimensional vectors with mask_zero=True. A dropout layer with a 0.5 rate prevents overfitting, followed by an LSTM layer with 256 units for sequence processing.</a:t>
            </a:r>
          </a:p>
        </p:txBody>
      </p:sp>
      <p:sp>
        <p:nvSpPr>
          <p:cNvPr id="23" name="TextBox 23"/>
          <p:cNvSpPr txBox="1"/>
          <p:nvPr/>
        </p:nvSpPr>
        <p:spPr>
          <a:xfrm>
            <a:off x="11032769" y="5879730"/>
            <a:ext cx="2680370" cy="3301365"/>
          </a:xfrm>
          <a:prstGeom prst="rect">
            <a:avLst/>
          </a:prstGeom>
        </p:spPr>
        <p:txBody>
          <a:bodyPr lIns="0" tIns="0" rIns="0" bIns="0" rtlCol="0" anchor="t">
            <a:spAutoFit/>
          </a:bodyPr>
          <a:lstStyle/>
          <a:p>
            <a:pPr algn="just">
              <a:lnSpc>
                <a:spcPts val="2205"/>
              </a:lnSpc>
            </a:pPr>
            <a:r>
              <a:rPr lang="en-US" sz="1500">
                <a:solidFill>
                  <a:srgbClr val="000000"/>
                </a:solidFill>
                <a:latin typeface="Open Sauce Bold"/>
                <a:ea typeface="Open Sauce Bold"/>
                <a:cs typeface="Open Sauce Bold"/>
                <a:sym typeface="Open Sauce Bold"/>
              </a:rPr>
              <a:t>The Add function combines CNN and LSTM outputs through elementwise addition. A dense layer with 256 units and ReLU activation (decoder2) is applied, followed by a final dense layer with softmax activation and vocab_size units to generate a probability distribution over the vocabulary.</a:t>
            </a:r>
          </a:p>
        </p:txBody>
      </p:sp>
      <p:sp>
        <p:nvSpPr>
          <p:cNvPr id="24" name="TextBox 24"/>
          <p:cNvSpPr txBox="1"/>
          <p:nvPr/>
        </p:nvSpPr>
        <p:spPr>
          <a:xfrm>
            <a:off x="3428269" y="767910"/>
            <a:ext cx="10444167" cy="923307"/>
          </a:xfrm>
          <a:prstGeom prst="rect">
            <a:avLst/>
          </a:prstGeom>
        </p:spPr>
        <p:txBody>
          <a:bodyPr lIns="0" tIns="0" rIns="0" bIns="0" rtlCol="0" anchor="t">
            <a:spAutoFit/>
          </a:bodyPr>
          <a:lstStyle/>
          <a:p>
            <a:pPr marL="0" lvl="0" indent="0" algn="ctr">
              <a:lnSpc>
                <a:spcPts val="7512"/>
              </a:lnSpc>
              <a:spcBef>
                <a:spcPct val="0"/>
              </a:spcBef>
            </a:pPr>
            <a:r>
              <a:rPr lang="en-US" sz="5443" spc="152">
                <a:solidFill>
                  <a:srgbClr val="010101"/>
                </a:solidFill>
                <a:latin typeface="Open Sauce Medium"/>
                <a:ea typeface="Open Sauce Medium"/>
                <a:cs typeface="Open Sauce Medium"/>
                <a:sym typeface="Open Sauce Medium"/>
              </a:rPr>
              <a:t>MODEL ARCHITECTURE</a:t>
            </a:r>
          </a:p>
        </p:txBody>
      </p:sp>
      <p:sp>
        <p:nvSpPr>
          <p:cNvPr id="25" name="TextBox 25"/>
          <p:cNvSpPr txBox="1"/>
          <p:nvPr/>
        </p:nvSpPr>
        <p:spPr>
          <a:xfrm>
            <a:off x="1631688" y="2047365"/>
            <a:ext cx="14056378" cy="1610499"/>
          </a:xfrm>
          <a:prstGeom prst="rect">
            <a:avLst/>
          </a:prstGeom>
        </p:spPr>
        <p:txBody>
          <a:bodyPr lIns="0" tIns="0" rIns="0" bIns="0" rtlCol="0" anchor="t">
            <a:spAutoFit/>
          </a:bodyPr>
          <a:lstStyle/>
          <a:p>
            <a:pPr algn="l">
              <a:lnSpc>
                <a:spcPts val="3477"/>
              </a:lnSpc>
              <a:spcBef>
                <a:spcPct val="0"/>
              </a:spcBef>
            </a:pPr>
            <a:r>
              <a:rPr lang="en-US" sz="3160" spc="126">
                <a:solidFill>
                  <a:srgbClr val="000000"/>
                </a:solidFill>
                <a:latin typeface="Agrandir Narrow Bold"/>
                <a:ea typeface="Agrandir Narrow Bold"/>
                <a:cs typeface="Agrandir Narrow Bold"/>
                <a:sym typeface="Agrandir Narrow Bold"/>
              </a:rPr>
              <a:t>Combines a Convolutional Neural Network (CNN) and a LSTM for image captioning.Utilizes InceptionV3 for image feature extraction and LSTM for sequence processing.</a:t>
            </a:r>
          </a:p>
          <a:p>
            <a:pPr algn="ctr">
              <a:lnSpc>
                <a:spcPts val="1607"/>
              </a:lnSpc>
              <a:spcBef>
                <a:spcPct val="0"/>
              </a:spcBef>
            </a:pPr>
            <a:endParaRPr lang="en-US" sz="3160" spc="126">
              <a:solidFill>
                <a:srgbClr val="000000"/>
              </a:solidFill>
              <a:latin typeface="Agrandir Narrow Bold"/>
              <a:ea typeface="Agrandir Narrow Bold"/>
              <a:cs typeface="Agrandir Narrow Bold"/>
              <a:sym typeface="Agrandir Narrow Bold"/>
            </a:endParaRPr>
          </a:p>
        </p:txBody>
      </p:sp>
      <p:sp>
        <p:nvSpPr>
          <p:cNvPr id="26" name="TextBox 26"/>
          <p:cNvSpPr txBox="1"/>
          <p:nvPr/>
        </p:nvSpPr>
        <p:spPr>
          <a:xfrm>
            <a:off x="14091996" y="4724458"/>
            <a:ext cx="2736463" cy="678180"/>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ea typeface="Open Sauce Medium"/>
                <a:cs typeface="Open Sauce Medium"/>
                <a:sym typeface="Open Sauce Medium"/>
              </a:rPr>
              <a:t>MODEL COMPILATION</a:t>
            </a:r>
          </a:p>
        </p:txBody>
      </p:sp>
      <p:sp>
        <p:nvSpPr>
          <p:cNvPr id="27" name="TextBox 27"/>
          <p:cNvSpPr txBox="1"/>
          <p:nvPr/>
        </p:nvSpPr>
        <p:spPr>
          <a:xfrm>
            <a:off x="1028700" y="5086350"/>
            <a:ext cx="2969517" cy="3109341"/>
          </a:xfrm>
          <a:prstGeom prst="rect">
            <a:avLst/>
          </a:prstGeom>
        </p:spPr>
        <p:txBody>
          <a:bodyPr lIns="0" tIns="0" rIns="0" bIns="0" rtlCol="0" anchor="t">
            <a:spAutoFit/>
          </a:bodyPr>
          <a:lstStyle/>
          <a:p>
            <a:pPr algn="just">
              <a:lnSpc>
                <a:spcPts val="3086"/>
              </a:lnSpc>
            </a:pPr>
            <a:r>
              <a:rPr lang="en-US" sz="2099">
                <a:solidFill>
                  <a:srgbClr val="000000"/>
                </a:solidFill>
                <a:latin typeface="Open Sauce Bold"/>
                <a:ea typeface="Open Sauce Bold"/>
                <a:cs typeface="Open Sauce Bold"/>
                <a:sym typeface="Open Sauce Bold"/>
              </a:rPr>
              <a:t>Image Input: Shape (224, 224, 3) for 224x224 pixel RGB images.</a:t>
            </a:r>
          </a:p>
          <a:p>
            <a:pPr algn="just">
              <a:lnSpc>
                <a:spcPts val="3086"/>
              </a:lnSpc>
            </a:pPr>
            <a:r>
              <a:rPr lang="en-US" sz="2099">
                <a:solidFill>
                  <a:srgbClr val="000000"/>
                </a:solidFill>
                <a:latin typeface="Open Sauce Bold"/>
                <a:ea typeface="Open Sauce Bold"/>
                <a:cs typeface="Open Sauce Bold"/>
                <a:sym typeface="Open Sauce Bold"/>
              </a:rPr>
              <a:t>Caption Input: Shape determined by the maximum caption length.</a:t>
            </a:r>
          </a:p>
        </p:txBody>
      </p:sp>
      <p:sp>
        <p:nvSpPr>
          <p:cNvPr id="28" name="TextBox 28"/>
          <p:cNvSpPr txBox="1"/>
          <p:nvPr/>
        </p:nvSpPr>
        <p:spPr>
          <a:xfrm>
            <a:off x="13925323" y="5571501"/>
            <a:ext cx="2680370" cy="3751707"/>
          </a:xfrm>
          <a:prstGeom prst="rect">
            <a:avLst/>
          </a:prstGeom>
        </p:spPr>
        <p:txBody>
          <a:bodyPr lIns="0" tIns="0" rIns="0" bIns="0" rtlCol="0" anchor="t">
            <a:spAutoFit/>
          </a:bodyPr>
          <a:lstStyle/>
          <a:p>
            <a:pPr algn="just">
              <a:lnSpc>
                <a:spcPts val="2499"/>
              </a:lnSpc>
            </a:pPr>
            <a:r>
              <a:rPr lang="en-US" sz="1700">
                <a:solidFill>
                  <a:srgbClr val="000000"/>
                </a:solidFill>
                <a:latin typeface="Open Sauce Bold"/>
                <a:ea typeface="Open Sauce Bold"/>
                <a:cs typeface="Open Sauce Bold"/>
                <a:sym typeface="Open Sauce Bold"/>
              </a:rPr>
              <a:t>The model uses `categorical_crossentropy` as the loss function for multiclass classification, the `adam` optimizer for efficient training with an adaptive learning rate, and tracks accuracy as the performance metric during training and evaluation.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72294" y="1257300"/>
            <a:ext cx="8343412" cy="8381023"/>
          </a:xfrm>
          <a:custGeom>
            <a:avLst/>
            <a:gdLst/>
            <a:ahLst/>
            <a:cxnLst/>
            <a:rect l="l" t="t" r="r" b="b"/>
            <a:pathLst>
              <a:path w="8680569" h="8609623">
                <a:moveTo>
                  <a:pt x="0" y="0"/>
                </a:moveTo>
                <a:lnTo>
                  <a:pt x="8680569" y="0"/>
                </a:lnTo>
                <a:lnTo>
                  <a:pt x="8680569" y="8609623"/>
                </a:lnTo>
                <a:lnTo>
                  <a:pt x="0" y="8609623"/>
                </a:lnTo>
                <a:lnTo>
                  <a:pt x="0" y="0"/>
                </a:lnTo>
                <a:close/>
              </a:path>
            </a:pathLst>
          </a:custGeom>
          <a:blipFill>
            <a:blip r:embed="rId4"/>
            <a:stretch>
              <a:fillRect t="-13307" r="-52311" b="-412"/>
            </a:stretch>
          </a:blipFill>
        </p:spPr>
      </p:sp>
      <p:sp>
        <p:nvSpPr>
          <p:cNvPr id="4" name="TextBox 4"/>
          <p:cNvSpPr txBox="1"/>
          <p:nvPr/>
        </p:nvSpPr>
        <p:spPr>
          <a:xfrm>
            <a:off x="762000" y="261327"/>
            <a:ext cx="7305690" cy="774700"/>
          </a:xfrm>
          <a:prstGeom prst="rect">
            <a:avLst/>
          </a:prstGeom>
        </p:spPr>
        <p:txBody>
          <a:bodyPr lIns="0" tIns="0" rIns="0" bIns="0" rtlCol="0" anchor="t">
            <a:spAutoFit/>
          </a:bodyPr>
          <a:lstStyle/>
          <a:p>
            <a:pPr algn="l">
              <a:lnSpc>
                <a:spcPts val="6049"/>
              </a:lnSpc>
            </a:pPr>
            <a:r>
              <a:rPr lang="en-US" sz="5000" spc="175" dirty="0">
                <a:solidFill>
                  <a:srgbClr val="000000"/>
                </a:solidFill>
                <a:latin typeface="Days"/>
                <a:ea typeface="Days"/>
                <a:cs typeface="Days"/>
                <a:sym typeface="Days"/>
              </a:rPr>
              <a:t>Model Summary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12076" y="495300"/>
            <a:ext cx="7305690" cy="774700"/>
          </a:xfrm>
          <a:prstGeom prst="rect">
            <a:avLst/>
          </a:prstGeom>
        </p:spPr>
        <p:txBody>
          <a:bodyPr lIns="0" tIns="0" rIns="0" bIns="0" rtlCol="0" anchor="t">
            <a:spAutoFit/>
          </a:bodyPr>
          <a:lstStyle/>
          <a:p>
            <a:pPr algn="l">
              <a:lnSpc>
                <a:spcPts val="6049"/>
              </a:lnSpc>
            </a:pPr>
            <a:r>
              <a:rPr lang="en-US" sz="5499" spc="175" dirty="0">
                <a:solidFill>
                  <a:srgbClr val="000000"/>
                </a:solidFill>
                <a:latin typeface="Days"/>
                <a:ea typeface="Days"/>
                <a:cs typeface="Days"/>
                <a:sym typeface="Days"/>
              </a:rPr>
              <a:t>EPOCHS</a:t>
            </a:r>
          </a:p>
        </p:txBody>
      </p:sp>
      <p:pic>
        <p:nvPicPr>
          <p:cNvPr id="5" name="Picture 4">
            <a:extLst>
              <a:ext uri="{FF2B5EF4-FFF2-40B4-BE49-F238E27FC236}">
                <a16:creationId xmlns:a16="http://schemas.microsoft.com/office/drawing/2014/main" id="{CCEC5024-2F5A-4821-EBC5-CC686E3AA649}"/>
              </a:ext>
            </a:extLst>
          </p:cNvPr>
          <p:cNvPicPr>
            <a:picLocks noChangeAspect="1"/>
          </p:cNvPicPr>
          <p:nvPr/>
        </p:nvPicPr>
        <p:blipFill rotWithShape="1">
          <a:blip r:embed="rId4"/>
          <a:srcRect r="26619"/>
          <a:stretch/>
        </p:blipFill>
        <p:spPr bwMode="auto">
          <a:xfrm>
            <a:off x="685800" y="1562100"/>
            <a:ext cx="16480298" cy="6940550"/>
          </a:xfrm>
          <a:prstGeom prst="rect">
            <a:avLst/>
          </a:prstGeom>
          <a:ln>
            <a:solidFill>
              <a:schemeClr val="tx1"/>
            </a:solid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6260" y="254000"/>
            <a:ext cx="9008385" cy="774700"/>
          </a:xfrm>
          <a:prstGeom prst="rect">
            <a:avLst/>
          </a:prstGeom>
        </p:spPr>
        <p:txBody>
          <a:bodyPr lIns="0" tIns="0" rIns="0" bIns="0" rtlCol="0" anchor="t">
            <a:spAutoFit/>
          </a:bodyPr>
          <a:lstStyle/>
          <a:p>
            <a:pPr algn="l">
              <a:lnSpc>
                <a:spcPts val="6049"/>
              </a:lnSpc>
            </a:pPr>
            <a:r>
              <a:rPr lang="en-US" sz="5499" spc="175">
                <a:solidFill>
                  <a:srgbClr val="000000"/>
                </a:solidFill>
                <a:latin typeface="Days"/>
                <a:ea typeface="Days"/>
                <a:cs typeface="Days"/>
                <a:sym typeface="Days"/>
              </a:rPr>
              <a:t>MODEL EVALUATION</a:t>
            </a:r>
          </a:p>
        </p:txBody>
      </p:sp>
      <p:pic>
        <p:nvPicPr>
          <p:cNvPr id="5" name="Picture 4">
            <a:extLst>
              <a:ext uri="{FF2B5EF4-FFF2-40B4-BE49-F238E27FC236}">
                <a16:creationId xmlns:a16="http://schemas.microsoft.com/office/drawing/2014/main" id="{DF7F512E-3217-55F2-88C6-8313E5A7F74B}"/>
              </a:ext>
            </a:extLst>
          </p:cNvPr>
          <p:cNvPicPr>
            <a:picLocks noChangeAspect="1"/>
          </p:cNvPicPr>
          <p:nvPr/>
        </p:nvPicPr>
        <p:blipFill>
          <a:blip r:embed="rId4"/>
          <a:stretch>
            <a:fillRect/>
          </a:stretch>
        </p:blipFill>
        <p:spPr>
          <a:xfrm>
            <a:off x="2819400" y="1866900"/>
            <a:ext cx="13284392" cy="5181600"/>
          </a:xfrm>
          <a:prstGeom prst="rect">
            <a:avLst/>
          </a:prstGeom>
          <a:ln>
            <a:solidFill>
              <a:schemeClr val="tx1"/>
            </a:solidFill>
          </a:ln>
        </p:spPr>
      </p:pic>
      <p:sp>
        <p:nvSpPr>
          <p:cNvPr id="6" name="Text Box 2">
            <a:extLst>
              <a:ext uri="{FF2B5EF4-FFF2-40B4-BE49-F238E27FC236}">
                <a16:creationId xmlns:a16="http://schemas.microsoft.com/office/drawing/2014/main" id="{E6749CE7-EB96-CE4A-734B-5E9429431447}"/>
              </a:ext>
            </a:extLst>
          </p:cNvPr>
          <p:cNvSpPr txBox="1">
            <a:spLocks noChangeArrowheads="1"/>
          </p:cNvSpPr>
          <p:nvPr/>
        </p:nvSpPr>
        <p:spPr bwMode="auto">
          <a:xfrm>
            <a:off x="6442555" y="7429500"/>
            <a:ext cx="6024180" cy="4572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Fig : Model Evaluation on Train &amp; Test sets  </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700</Words>
  <Application>Microsoft Office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Open Sauce Medium</vt:lpstr>
      <vt:lpstr>Arial</vt:lpstr>
      <vt:lpstr>Calibri</vt:lpstr>
      <vt:lpstr>Days</vt:lpstr>
      <vt:lpstr>Agrandir Narrow Bold</vt:lpstr>
      <vt:lpstr>Open Sauce Light</vt:lpstr>
      <vt:lpstr>Open Sauce</vt:lpstr>
      <vt:lpstr>Open Sauce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lastModifiedBy>Shravanthi</cp:lastModifiedBy>
  <cp:revision>13</cp:revision>
  <dcterms:created xsi:type="dcterms:W3CDTF">2006-08-16T00:00:00Z</dcterms:created>
  <dcterms:modified xsi:type="dcterms:W3CDTF">2024-07-18T19:42:19Z</dcterms:modified>
  <dc:identifier>DAGLS4t0_kw</dc:identifier>
</cp:coreProperties>
</file>